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7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5" r:id="rId9"/>
    <p:sldId id="263" r:id="rId10"/>
    <p:sldId id="264" r:id="rId11"/>
    <p:sldId id="260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B00"/>
    <a:srgbClr val="FC0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249271-9255-3B4A-4708-B60C78284960}" v="3" dt="2024-10-22T11:04:23.192"/>
    <p1510:client id="{BAF8E6FB-9B4E-D31D-9EB3-B06E76606EE8}" v="212" dt="2024-10-23T11:22:47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5"/>
    <p:restoredTop sz="91402"/>
  </p:normalViewPr>
  <p:slideViewPr>
    <p:cSldViewPr snapToGrid="0">
      <p:cViewPr varScale="1">
        <p:scale>
          <a:sx n="93" d="100"/>
          <a:sy n="93" d="100"/>
        </p:scale>
        <p:origin x="5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90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2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6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6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65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5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2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2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68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1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4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tanding around a sign&#10;&#10;Description automatically generated">
            <a:extLst>
              <a:ext uri="{FF2B5EF4-FFF2-40B4-BE49-F238E27FC236}">
                <a16:creationId xmlns:a16="http://schemas.microsoft.com/office/drawing/2014/main" id="{6D79C665-ACCB-0717-657D-F8AAFBCD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85" r="1" b="5115"/>
          <a:stretch/>
        </p:blipFill>
        <p:spPr>
          <a:xfrm>
            <a:off x="-6332" y="-6350"/>
            <a:ext cx="12198331" cy="6424896"/>
          </a:xfrm>
          <a:custGeom>
            <a:avLst/>
            <a:gdLst/>
            <a:ahLst/>
            <a:cxnLst/>
            <a:rect l="l" t="t" r="r" b="b"/>
            <a:pathLst>
              <a:path w="12205236" h="6424896">
                <a:moveTo>
                  <a:pt x="0" y="0"/>
                </a:moveTo>
                <a:lnTo>
                  <a:pt x="12205236" y="0"/>
                </a:lnTo>
                <a:lnTo>
                  <a:pt x="12205236" y="5218929"/>
                </a:lnTo>
                <a:cubicBezTo>
                  <a:pt x="6290213" y="5218929"/>
                  <a:pt x="6105369" y="7085096"/>
                  <a:pt x="548482" y="6174545"/>
                </a:cubicBezTo>
                <a:lnTo>
                  <a:pt x="0" y="6078725"/>
                </a:lnTo>
                <a:close/>
              </a:path>
            </a:pathLst>
          </a:custGeom>
          <a:ln>
            <a:solidFill>
              <a:srgbClr val="FC00BB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E3FDDF-EB9F-812B-7048-C07A542300BA}"/>
              </a:ext>
            </a:extLst>
          </p:cNvPr>
          <p:cNvSpPr txBox="1"/>
          <p:nvPr/>
        </p:nvSpPr>
        <p:spPr>
          <a:xfrm>
            <a:off x="7991816" y="5889713"/>
            <a:ext cx="337185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7B00"/>
                </a:solidFill>
              </a:rPr>
              <a:t>Adam Clarke</a:t>
            </a:r>
          </a:p>
          <a:p>
            <a:r>
              <a:rPr lang="en-US" sz="2000" b="1" dirty="0">
                <a:solidFill>
                  <a:srgbClr val="FF7B00"/>
                </a:solidFill>
              </a:rPr>
              <a:t>Narcis </a:t>
            </a:r>
            <a:r>
              <a:rPr lang="en-US" sz="2000" b="1" dirty="0" err="1">
                <a:solidFill>
                  <a:srgbClr val="FF7B00"/>
                </a:solidFill>
              </a:rPr>
              <a:t>Girones</a:t>
            </a:r>
            <a:r>
              <a:rPr lang="en-US" sz="2000" b="1" dirty="0">
                <a:solidFill>
                  <a:srgbClr val="FF7B00"/>
                </a:solidFill>
              </a:rPr>
              <a:t> Sancho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A0545-69EF-177E-8612-643354065D4E}"/>
              </a:ext>
            </a:extLst>
          </p:cNvPr>
          <p:cNvSpPr txBox="1"/>
          <p:nvPr/>
        </p:nvSpPr>
        <p:spPr>
          <a:xfrm>
            <a:off x="553452" y="6418546"/>
            <a:ext cx="53299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0" u="none" strike="noStrike" dirty="0" err="1">
                <a:solidFill>
                  <a:srgbClr val="FC00BB"/>
                </a:solidFill>
                <a:effectLst/>
                <a:latin typeface="Oxygen" panose="02000503000000000000" pitchFamily="2" charset="77"/>
              </a:rPr>
              <a:t>CodeSpace</a:t>
            </a:r>
            <a:r>
              <a:rPr lang="en-GB" sz="2000" b="1" i="0" u="none" strike="noStrike" dirty="0">
                <a:solidFill>
                  <a:srgbClr val="FC00BB"/>
                </a:solidFill>
                <a:effectLst/>
                <a:latin typeface="Oxygen" panose="02000503000000000000" pitchFamily="2" charset="77"/>
              </a:rPr>
              <a:t> - Software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48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0D6FA-9A98-0298-CF98-1AA6E389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C00BB"/>
                </a:solidFill>
                <a:latin typeface="Oxygen"/>
                <a:ea typeface="+mj-lt"/>
                <a:cs typeface="+mj-lt"/>
              </a:rPr>
              <a:t>DevOps - Operate: Keeping the System Running</a:t>
            </a:r>
            <a:endParaRPr lang="en-US" sz="3200" b="1" dirty="0">
              <a:solidFill>
                <a:srgbClr val="FC00BB"/>
              </a:solidFill>
              <a:latin typeface="Oxygen"/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A51A942-5638-77F4-80D0-F10515C9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81" y="3868819"/>
            <a:ext cx="3178311" cy="2237982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8C3CCF94-0B0B-F046-6CE4-535572FA6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581" y="4102696"/>
            <a:ext cx="3178311" cy="2074267"/>
          </a:xfrm>
          <a:prstGeom prst="rect">
            <a:avLst/>
          </a:prstGeom>
        </p:spPr>
      </p:pic>
      <p:pic>
        <p:nvPicPr>
          <p:cNvPr id="6" name="Bild 5" descr="Högerpil kontur">
            <a:extLst>
              <a:ext uri="{FF2B5EF4-FFF2-40B4-BE49-F238E27FC236}">
                <a16:creationId xmlns:a16="http://schemas.microsoft.com/office/drawing/2014/main" id="{0350A9E5-DDAC-6976-3F77-FDC0E87DD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7636" y="4529587"/>
            <a:ext cx="1323401" cy="132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B1FD20-8C83-5283-DC2A-3DE1A3FAF921}"/>
              </a:ext>
            </a:extLst>
          </p:cNvPr>
          <p:cNvSpPr txBox="1"/>
          <p:nvPr/>
        </p:nvSpPr>
        <p:spPr>
          <a:xfrm>
            <a:off x="838198" y="1581200"/>
            <a:ext cx="10273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During the operate phase,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monitoring tools</a:t>
            </a:r>
            <a:r>
              <a:rPr lang="en-US" sz="1800" dirty="0">
                <a:ea typeface="+mn-lt"/>
                <a:cs typeface="+mn-lt"/>
              </a:rPr>
              <a:t> are used to track the health of the software, ensuring it is running smoothly.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BC4C02-FFC7-B069-4221-90830A1FDB4B}"/>
              </a:ext>
            </a:extLst>
          </p:cNvPr>
          <p:cNvSpPr txBox="1"/>
          <p:nvPr/>
        </p:nvSpPr>
        <p:spPr>
          <a:xfrm>
            <a:off x="838198" y="2272469"/>
            <a:ext cx="10273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Teams address any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performance bottlenecks</a:t>
            </a:r>
            <a:r>
              <a:rPr lang="en-US" sz="1800" dirty="0">
                <a:ea typeface="+mn-lt"/>
                <a:cs typeface="+mn-lt"/>
              </a:rPr>
              <a:t> or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bugs</a:t>
            </a:r>
            <a:r>
              <a:rPr lang="en-US" sz="1800" dirty="0">
                <a:ea typeface="+mn-lt"/>
                <a:cs typeface="+mn-lt"/>
              </a:rPr>
              <a:t> that occur, often using</a:t>
            </a:r>
            <a:r>
              <a:rPr lang="en-US" sz="1800" dirty="0">
                <a:solidFill>
                  <a:srgbClr val="FF7B00"/>
                </a:solidFill>
                <a:ea typeface="+mn-lt"/>
                <a:cs typeface="+mn-lt"/>
              </a:rPr>
              <a:t>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real-time alerts</a:t>
            </a:r>
            <a:r>
              <a:rPr lang="en-US" sz="1800" dirty="0">
                <a:ea typeface="+mn-lt"/>
                <a:cs typeface="+mn-lt"/>
              </a:rPr>
              <a:t> to stay on top of problems.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46E7C-7DA1-0E3C-1423-D9BEC56071B6}"/>
              </a:ext>
            </a:extLst>
          </p:cNvPr>
          <p:cNvSpPr txBox="1"/>
          <p:nvPr/>
        </p:nvSpPr>
        <p:spPr>
          <a:xfrm>
            <a:off x="838198" y="2966367"/>
            <a:ext cx="8943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Regular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maintenance</a:t>
            </a:r>
            <a:r>
              <a:rPr lang="en-US" sz="1800" dirty="0">
                <a:ea typeface="+mn-lt"/>
                <a:cs typeface="+mn-lt"/>
              </a:rPr>
              <a:t> ensures the system stays stable and secure over time.</a:t>
            </a:r>
            <a:endParaRPr lang="en-US" sz="1800" dirty="0">
              <a:cs typeface="Times New Roman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8165A2-9FD5-D776-31BD-F25DB334DE8A}"/>
              </a:ext>
            </a:extLst>
          </p:cNvPr>
          <p:cNvSpPr txBox="1"/>
          <p:nvPr/>
        </p:nvSpPr>
        <p:spPr>
          <a:xfrm>
            <a:off x="838198" y="3380947"/>
            <a:ext cx="8499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Continuous feedback loops</a:t>
            </a:r>
            <a:r>
              <a:rPr lang="en-US" sz="1800" dirty="0">
                <a:ea typeface="+mn-lt"/>
                <a:cs typeface="+mn-lt"/>
              </a:rPr>
              <a:t> help the team plan for future updates or fixes.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356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5D886-8DB4-B5FC-0907-0702262D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53ECF7-A5AB-3084-BA6D-70D89D5B1791}"/>
              </a:ext>
            </a:extLst>
          </p:cNvPr>
          <p:cNvSpPr txBox="1"/>
          <p:nvPr/>
        </p:nvSpPr>
        <p:spPr>
          <a:xfrm>
            <a:off x="848226" y="645513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C00BB"/>
                </a:solidFill>
                <a:latin typeface="Oxygen" panose="02000503000000000000" pitchFamily="2" charset="77"/>
              </a:rPr>
              <a:t>DevOps - Monitoring</a:t>
            </a:r>
            <a:endParaRPr lang="en-GB" sz="3200" b="1" i="0" u="none" strike="noStrike" dirty="0">
              <a:solidFill>
                <a:srgbClr val="FC00BB"/>
              </a:solidFill>
              <a:effectLst/>
              <a:latin typeface="Oxygen" panose="02000503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D8952-D21D-6FD0-36B8-C73B24F7EC8F}"/>
              </a:ext>
            </a:extLst>
          </p:cNvPr>
          <p:cNvSpPr txBox="1"/>
          <p:nvPr/>
        </p:nvSpPr>
        <p:spPr>
          <a:xfrm>
            <a:off x="848226" y="1429985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nvolves </a:t>
            </a:r>
            <a:r>
              <a:rPr lang="en-GB" sz="1800" b="1" kern="0" dirty="0">
                <a:solidFill>
                  <a:srgbClr val="FF7B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overseeing the entire development process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from planning, development, integration and testing, to deployment and operations</a:t>
            </a:r>
            <a:r>
              <a:rPr lang="en-GB" dirty="0">
                <a:effectLst/>
              </a:rPr>
              <a:t> </a:t>
            </a:r>
            <a:endParaRPr lang="en-GB" b="1" dirty="0">
              <a:solidFill>
                <a:srgbClr val="FF7B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0E7BA-ADBE-E356-E4DD-5971FD877605}"/>
              </a:ext>
            </a:extLst>
          </p:cNvPr>
          <p:cNvSpPr txBox="1"/>
          <p:nvPr/>
        </p:nvSpPr>
        <p:spPr>
          <a:xfrm>
            <a:off x="848226" y="2137513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rovides a comprehensive, </a:t>
            </a:r>
            <a:r>
              <a:rPr lang="en-GB" sz="1800" b="1" kern="0" dirty="0">
                <a:solidFill>
                  <a:srgbClr val="FF7B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real-time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view of the status of applications, services, and infrastructure in the production environment</a:t>
            </a:r>
            <a:r>
              <a:rPr lang="en-GB" dirty="0">
                <a:effectLst/>
              </a:rPr>
              <a:t> </a:t>
            </a:r>
            <a:endParaRPr lang="en-GB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0C549-A8F5-05FA-AF56-40663DC2B9E6}"/>
              </a:ext>
            </a:extLst>
          </p:cNvPr>
          <p:cNvSpPr txBox="1"/>
          <p:nvPr/>
        </p:nvSpPr>
        <p:spPr>
          <a:xfrm>
            <a:off x="486275" y="3445116"/>
            <a:ext cx="49149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7B00"/>
                </a:solidFill>
              </a:rPr>
              <a:t>Improve stability and reliability: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Detect errors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Reduce the impact in case of 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Minimize downtime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Resolve errors more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Improve reliability and stability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D13BB-8A9E-8B58-ABC8-379FE448F8B1}"/>
              </a:ext>
            </a:extLst>
          </p:cNvPr>
          <p:cNvSpPr txBox="1"/>
          <p:nvPr/>
        </p:nvSpPr>
        <p:spPr>
          <a:xfrm>
            <a:off x="848226" y="2966161"/>
            <a:ext cx="2093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FC00BB"/>
                </a:solidFill>
                <a:latin typeface="Oxygen" panose="02000503000000000000" pitchFamily="2" charset="77"/>
              </a:rPr>
              <a:t>Why monitoring?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1BF342-A137-571A-596E-51CD8499A71A}"/>
              </a:ext>
            </a:extLst>
          </p:cNvPr>
          <p:cNvSpPr txBox="1"/>
          <p:nvPr/>
        </p:nvSpPr>
        <p:spPr>
          <a:xfrm>
            <a:off x="5664065" y="3445116"/>
            <a:ext cx="4143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7B00"/>
                </a:solidFill>
              </a:rPr>
              <a:t>Continuous product improvement: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Better understand our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user navigation data to improve our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Detect user reactions after a change</a:t>
            </a:r>
          </a:p>
        </p:txBody>
      </p:sp>
      <p:pic>
        <p:nvPicPr>
          <p:cNvPr id="25" name="Picture 24" descr="A green and black logo&#10;&#10;Description automatically generated">
            <a:extLst>
              <a:ext uri="{FF2B5EF4-FFF2-40B4-BE49-F238E27FC236}">
                <a16:creationId xmlns:a16="http://schemas.microsoft.com/office/drawing/2014/main" id="{B8F3BB95-7450-72EC-C0D8-D96C8DE0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51" y="5489355"/>
            <a:ext cx="1725239" cy="880449"/>
          </a:xfrm>
          <a:prstGeom prst="rect">
            <a:avLst/>
          </a:prstGeom>
        </p:spPr>
      </p:pic>
      <p:pic>
        <p:nvPicPr>
          <p:cNvPr id="27" name="Picture 26" descr="A logo of a company&#10;&#10;Description automatically generated">
            <a:extLst>
              <a:ext uri="{FF2B5EF4-FFF2-40B4-BE49-F238E27FC236}">
                <a16:creationId xmlns:a16="http://schemas.microsoft.com/office/drawing/2014/main" id="{03013D25-A251-B90E-C8DE-A75DCAB3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49" y="5280710"/>
            <a:ext cx="1639252" cy="1297741"/>
          </a:xfrm>
          <a:prstGeom prst="rect">
            <a:avLst/>
          </a:prstGeom>
        </p:spPr>
      </p:pic>
      <p:pic>
        <p:nvPicPr>
          <p:cNvPr id="29" name="Picture 28" descr="A logo with a flame in the center&#10;&#10;Description automatically generated">
            <a:extLst>
              <a:ext uri="{FF2B5EF4-FFF2-40B4-BE49-F238E27FC236}">
                <a16:creationId xmlns:a16="http://schemas.microsoft.com/office/drawing/2014/main" id="{54C4239F-723A-1177-874A-50C6A2B37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851" y="5261983"/>
            <a:ext cx="1552549" cy="133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7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5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535AF-D75E-1A44-B776-B8A820AAA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standing next to a question mark&#10;&#10;Description automatically generated">
            <a:extLst>
              <a:ext uri="{FF2B5EF4-FFF2-40B4-BE49-F238E27FC236}">
                <a16:creationId xmlns:a16="http://schemas.microsoft.com/office/drawing/2014/main" id="{9F1DD5AE-267B-4179-91C3-C87324F4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02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6240-B074-1BDD-6BF3-A0F838E65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DA0DD8-9C83-92B8-9665-B82CDC752215}"/>
              </a:ext>
            </a:extLst>
          </p:cNvPr>
          <p:cNvSpPr txBox="1"/>
          <p:nvPr/>
        </p:nvSpPr>
        <p:spPr>
          <a:xfrm>
            <a:off x="848226" y="645513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u="none" strike="noStrike" dirty="0">
                <a:solidFill>
                  <a:srgbClr val="FC00BB"/>
                </a:solidFill>
                <a:effectLst/>
                <a:latin typeface="Oxygen" panose="02000503000000000000" pitchFamily="2" charset="77"/>
              </a:rPr>
              <a:t>What is DevOps?</a:t>
            </a:r>
          </a:p>
        </p:txBody>
      </p:sp>
      <p:pic>
        <p:nvPicPr>
          <p:cNvPr id="1026" name="Picture 2" descr="image 1 - Microservices and DevOps: A Perfect Match for Scalable Architecture">
            <a:extLst>
              <a:ext uri="{FF2B5EF4-FFF2-40B4-BE49-F238E27FC236}">
                <a16:creationId xmlns:a16="http://schemas.microsoft.com/office/drawing/2014/main" id="{6E62BC1A-D599-425A-A957-89E5F6E29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9" t="11876" r="12407" b="9412"/>
          <a:stretch/>
        </p:blipFill>
        <p:spPr bwMode="auto">
          <a:xfrm>
            <a:off x="8243888" y="2214652"/>
            <a:ext cx="3751323" cy="41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B36BEA-9468-D4EA-9D05-95D3898B3D24}"/>
              </a:ext>
            </a:extLst>
          </p:cNvPr>
          <p:cNvSpPr txBox="1"/>
          <p:nvPr/>
        </p:nvSpPr>
        <p:spPr>
          <a:xfrm>
            <a:off x="848226" y="1429985"/>
            <a:ext cx="982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DevOps is a </a:t>
            </a:r>
            <a:r>
              <a:rPr lang="en-GB" b="1" dirty="0">
                <a:solidFill>
                  <a:srgbClr val="FF7B00"/>
                </a:solidFill>
              </a:rPr>
              <a:t>software development practice </a:t>
            </a:r>
            <a:r>
              <a:rPr lang="en-GB" dirty="0"/>
              <a:t>that aims to unify software development (Dev) and software operations (Ops)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E2230-8CB0-D783-E7B4-AB71F64A1160}"/>
              </a:ext>
            </a:extLst>
          </p:cNvPr>
          <p:cNvSpPr txBox="1"/>
          <p:nvPr/>
        </p:nvSpPr>
        <p:spPr>
          <a:xfrm>
            <a:off x="848226" y="5676082"/>
            <a:ext cx="7395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the creation of software </a:t>
            </a:r>
            <a:r>
              <a:rPr lang="en-GB" b="1" dirty="0">
                <a:solidFill>
                  <a:srgbClr val="FF7B00"/>
                </a:solidFill>
              </a:rPr>
              <a:t>quickly </a:t>
            </a:r>
            <a:r>
              <a:rPr lang="en-GB" dirty="0"/>
              <a:t>and</a:t>
            </a:r>
            <a:r>
              <a:rPr lang="en-GB" b="1" dirty="0">
                <a:solidFill>
                  <a:srgbClr val="FF7B00"/>
                </a:solidFill>
              </a:rPr>
              <a:t> with high quality</a:t>
            </a:r>
            <a:endParaRPr lang="en-GB" dirty="0">
              <a:solidFill>
                <a:srgbClr val="FF7B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B711D-6640-9DA6-D7F2-30FB0998190E}"/>
              </a:ext>
            </a:extLst>
          </p:cNvPr>
          <p:cNvSpPr txBox="1"/>
          <p:nvPr/>
        </p:nvSpPr>
        <p:spPr>
          <a:xfrm>
            <a:off x="848227" y="2076316"/>
            <a:ext cx="796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T</a:t>
            </a:r>
            <a:r>
              <a:rPr lang="en-GB" b="0" i="0" dirty="0">
                <a:effectLst/>
                <a:latin typeface="-apple-system"/>
              </a:rPr>
              <a:t>he </a:t>
            </a:r>
            <a:r>
              <a:rPr lang="en-GB" b="1" i="0" dirty="0">
                <a:solidFill>
                  <a:srgbClr val="FF7B00"/>
                </a:solidFill>
                <a:effectLst/>
                <a:latin typeface="-apple-system"/>
              </a:rPr>
              <a:t>goal</a:t>
            </a:r>
            <a:r>
              <a:rPr lang="en-GB" b="0" i="0" dirty="0">
                <a:effectLst/>
                <a:latin typeface="-apple-system"/>
              </a:rPr>
              <a:t> is to improve the flow from development to operations by </a:t>
            </a:r>
            <a:r>
              <a:rPr lang="en-GB" b="1" i="0" dirty="0">
                <a:solidFill>
                  <a:srgbClr val="FF7B00"/>
                </a:solidFill>
                <a:effectLst/>
                <a:latin typeface="-apple-system"/>
              </a:rPr>
              <a:t>working together</a:t>
            </a:r>
            <a:r>
              <a:rPr lang="en-GB" b="0" i="0" dirty="0">
                <a:effectLst/>
                <a:latin typeface="-apple-system"/>
              </a:rPr>
              <a:t> and </a:t>
            </a:r>
            <a:r>
              <a:rPr lang="en-GB" b="1" i="0" dirty="0">
                <a:solidFill>
                  <a:srgbClr val="FF7B00"/>
                </a:solidFill>
                <a:effectLst/>
                <a:latin typeface="-apple-system"/>
              </a:rPr>
              <a:t>understanding each other’s challenges</a:t>
            </a:r>
            <a:endParaRPr lang="en-GB" b="1" dirty="0">
              <a:solidFill>
                <a:srgbClr val="FF7B00"/>
              </a:solidFill>
            </a:endParaRPr>
          </a:p>
        </p:txBody>
      </p:sp>
      <p:pic>
        <p:nvPicPr>
          <p:cNvPr id="13" name="Picture 12" descr="A group of people with a chat bubble&#10;&#10;Description automatically generated">
            <a:extLst>
              <a:ext uri="{FF2B5EF4-FFF2-40B4-BE49-F238E27FC236}">
                <a16:creationId xmlns:a16="http://schemas.microsoft.com/office/drawing/2014/main" id="{69F8BFCB-C216-C64C-0F5B-C324BB0D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316" y="3185080"/>
            <a:ext cx="928688" cy="928688"/>
          </a:xfrm>
          <a:prstGeom prst="rect">
            <a:avLst/>
          </a:prstGeom>
        </p:spPr>
      </p:pic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A3D59B2D-3EB9-CC51-26EC-FEF9760A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852" y="3185079"/>
            <a:ext cx="928689" cy="928689"/>
          </a:xfrm>
          <a:prstGeom prst="rect">
            <a:avLst/>
          </a:prstGeom>
        </p:spPr>
      </p:pic>
      <p:pic>
        <p:nvPicPr>
          <p:cNvPr id="18" name="Picture 17" descr="A hand pointing at a colorful gear&#10;&#10;Description automatically generated">
            <a:extLst>
              <a:ext uri="{FF2B5EF4-FFF2-40B4-BE49-F238E27FC236}">
                <a16:creationId xmlns:a16="http://schemas.microsoft.com/office/drawing/2014/main" id="{56D50FAF-24F5-9BAB-BC3F-2839AF2BE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792" y="3185080"/>
            <a:ext cx="928689" cy="928689"/>
          </a:xfrm>
          <a:prstGeom prst="rect">
            <a:avLst/>
          </a:prstGeom>
        </p:spPr>
      </p:pic>
      <p:pic>
        <p:nvPicPr>
          <p:cNvPr id="49" name="Picture 48" descr="A computer monitor with a magnifying glass&#10;&#10;Description automatically generated">
            <a:extLst>
              <a:ext uri="{FF2B5EF4-FFF2-40B4-BE49-F238E27FC236}">
                <a16:creationId xmlns:a16="http://schemas.microsoft.com/office/drawing/2014/main" id="{3A53EFC7-E458-66A5-D107-97437E09C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150" y="3182663"/>
            <a:ext cx="938267" cy="93826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EDA0173-8091-959A-C885-4BBC822118C3}"/>
              </a:ext>
            </a:extLst>
          </p:cNvPr>
          <p:cNvSpPr txBox="1"/>
          <p:nvPr/>
        </p:nvSpPr>
        <p:spPr>
          <a:xfrm>
            <a:off x="848226" y="2722669"/>
            <a:ext cx="679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Based in 4 pillars:</a:t>
            </a:r>
            <a:endParaRPr lang="en-GB" dirty="0">
              <a:solidFill>
                <a:srgbClr val="FF7B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447FE1-7020-6472-AA1C-77E411032398}"/>
              </a:ext>
            </a:extLst>
          </p:cNvPr>
          <p:cNvSpPr txBox="1"/>
          <p:nvPr/>
        </p:nvSpPr>
        <p:spPr>
          <a:xfrm>
            <a:off x="875105" y="4160393"/>
            <a:ext cx="189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7B00"/>
                </a:solidFill>
              </a:rPr>
              <a:t>Communication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DDEA9A-51CF-FF3A-D1C2-6D590EB9B9EC}"/>
              </a:ext>
            </a:extLst>
          </p:cNvPr>
          <p:cNvSpPr txBox="1"/>
          <p:nvPr/>
        </p:nvSpPr>
        <p:spPr>
          <a:xfrm>
            <a:off x="2970872" y="4179423"/>
            <a:ext cx="162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7B00"/>
                </a:solidFill>
              </a:rPr>
              <a:t>Collaboration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3387C75-1F0B-12CB-4419-5C78FB380746}"/>
              </a:ext>
            </a:extLst>
          </p:cNvPr>
          <p:cNvSpPr txBox="1"/>
          <p:nvPr/>
        </p:nvSpPr>
        <p:spPr>
          <a:xfrm>
            <a:off x="4814672" y="4160393"/>
            <a:ext cx="141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7B00"/>
                </a:solidFill>
              </a:rPr>
              <a:t>Automation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7D7FE60-6E6E-6877-0ED6-5220C8F41884}"/>
              </a:ext>
            </a:extLst>
          </p:cNvPr>
          <p:cNvSpPr txBox="1"/>
          <p:nvPr/>
        </p:nvSpPr>
        <p:spPr>
          <a:xfrm>
            <a:off x="6562180" y="4160393"/>
            <a:ext cx="134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7B00"/>
                </a:solidFill>
              </a:rPr>
              <a:t>Monitoring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03126C-6078-C578-7E1C-619994C94A67}"/>
              </a:ext>
            </a:extLst>
          </p:cNvPr>
          <p:cNvSpPr txBox="1"/>
          <p:nvPr/>
        </p:nvSpPr>
        <p:spPr>
          <a:xfrm>
            <a:off x="875105" y="4588128"/>
            <a:ext cx="4082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</a:t>
            </a:r>
            <a:r>
              <a:rPr lang="en-GB" b="1" dirty="0">
                <a:solidFill>
                  <a:srgbClr val="FF7B00"/>
                </a:solidFill>
              </a:rPr>
              <a:t>principles</a:t>
            </a:r>
            <a:r>
              <a:rPr lang="en-GB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Continuous Integration (</a:t>
            </a:r>
            <a:r>
              <a:rPr lang="en-GB" b="1" dirty="0">
                <a:solidFill>
                  <a:srgbClr val="FF7B00"/>
                </a:solidFill>
              </a:rPr>
              <a:t>CI</a:t>
            </a:r>
            <a:r>
              <a:rPr lang="en-GB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Continuous Deployment (</a:t>
            </a:r>
            <a:r>
              <a:rPr lang="en-GB" b="1" dirty="0">
                <a:solidFill>
                  <a:srgbClr val="FF7B00"/>
                </a:solidFill>
              </a:rPr>
              <a:t>CD</a:t>
            </a:r>
            <a:r>
              <a:rPr lang="en-GB" dirty="0"/>
              <a:t>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2503E4-2D92-6AEA-C1C4-639E4424EA24}"/>
              </a:ext>
            </a:extLst>
          </p:cNvPr>
          <p:cNvSpPr txBox="1"/>
          <p:nvPr/>
        </p:nvSpPr>
        <p:spPr>
          <a:xfrm>
            <a:off x="4714020" y="4858995"/>
            <a:ext cx="375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Infrastructure as Code (</a:t>
            </a:r>
            <a:r>
              <a:rPr lang="en-GB" b="1" dirty="0" err="1">
                <a:solidFill>
                  <a:srgbClr val="FF7B00"/>
                </a:solidFill>
              </a:rPr>
              <a:t>IaC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Monitoring and Feedback </a:t>
            </a:r>
            <a:r>
              <a:rPr lang="en-GB" b="1" dirty="0">
                <a:solidFill>
                  <a:srgbClr val="FF7B00"/>
                </a:solidFill>
              </a:rPr>
              <a:t>Loops</a:t>
            </a:r>
          </a:p>
        </p:txBody>
      </p:sp>
    </p:spTree>
    <p:extLst>
      <p:ext uri="{BB962C8B-B14F-4D97-AF65-F5344CB8AC3E}">
        <p14:creationId xmlns:p14="http://schemas.microsoft.com/office/powerpoint/2010/main" val="38829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10" grpId="0"/>
      <p:bldP spid="50" grpId="0"/>
      <p:bldP spid="51" grpId="0"/>
      <p:bldP spid="53" grpId="0"/>
      <p:bldP spid="55" grpId="0"/>
      <p:bldP spid="83" grpId="0"/>
      <p:bldP spid="84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CEB77-FCAD-3A7C-827A-B3754626C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E75C4-2307-327B-AE00-4891B059CFC4}"/>
              </a:ext>
            </a:extLst>
          </p:cNvPr>
          <p:cNvSpPr txBox="1"/>
          <p:nvPr/>
        </p:nvSpPr>
        <p:spPr>
          <a:xfrm>
            <a:off x="848226" y="645513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C00BB"/>
                </a:solidFill>
                <a:latin typeface="Oxygen" panose="02000503000000000000" pitchFamily="2" charset="77"/>
              </a:rPr>
              <a:t>DevOps - I</a:t>
            </a:r>
            <a:r>
              <a:rPr lang="en-GB" sz="3200" b="1" dirty="0">
                <a:solidFill>
                  <a:srgbClr val="FC00BB"/>
                </a:solidFill>
              </a:rPr>
              <a:t>terative lifecycle</a:t>
            </a:r>
            <a:endParaRPr lang="en-GB" sz="3200" b="1" i="0" u="none" strike="noStrike" dirty="0">
              <a:solidFill>
                <a:srgbClr val="FC00BB"/>
              </a:solidFill>
              <a:effectLst/>
              <a:latin typeface="Oxygen" panose="02000503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8CD0E4-456F-2574-E0CF-CE998B3576AD}"/>
              </a:ext>
            </a:extLst>
          </p:cNvPr>
          <p:cNvSpPr txBox="1"/>
          <p:nvPr/>
        </p:nvSpPr>
        <p:spPr>
          <a:xfrm>
            <a:off x="848226" y="1429985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Closely related to </a:t>
            </a:r>
            <a:r>
              <a:rPr lang="en-GB" b="1" dirty="0">
                <a:solidFill>
                  <a:srgbClr val="FF7B00"/>
                </a:solidFill>
              </a:rPr>
              <a:t>agile methodologies</a:t>
            </a:r>
            <a:r>
              <a:rPr lang="en-GB" dirty="0"/>
              <a:t>, such as </a:t>
            </a:r>
            <a:r>
              <a:rPr lang="en-GB" b="1" dirty="0">
                <a:solidFill>
                  <a:srgbClr val="FF7B00"/>
                </a:solidFill>
              </a:rPr>
              <a:t>Scrum</a:t>
            </a:r>
            <a:r>
              <a:rPr lang="en-GB" dirty="0"/>
              <a:t> or </a:t>
            </a:r>
            <a:r>
              <a:rPr lang="en-GB" b="1" dirty="0">
                <a:solidFill>
                  <a:srgbClr val="FF7B00"/>
                </a:solidFill>
              </a:rPr>
              <a:t>Kanban</a:t>
            </a:r>
          </a:p>
        </p:txBody>
      </p:sp>
      <p:pic>
        <p:nvPicPr>
          <p:cNvPr id="7" name="Picture 6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4099BB02-439C-7CCE-AB95-A349BC53A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4" t="2160" r="1820" b="3010"/>
          <a:stretch/>
        </p:blipFill>
        <p:spPr>
          <a:xfrm>
            <a:off x="2512028" y="1999014"/>
            <a:ext cx="7167944" cy="456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7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35185-8436-01B0-CA1F-AD0BC649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E4CA0-2C50-389D-CD53-8B69F2579732}"/>
              </a:ext>
            </a:extLst>
          </p:cNvPr>
          <p:cNvSpPr txBox="1"/>
          <p:nvPr/>
        </p:nvSpPr>
        <p:spPr>
          <a:xfrm>
            <a:off x="848226" y="645513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FC00BB"/>
                </a:solidFill>
                <a:latin typeface="Oxygen" panose="02000503000000000000" pitchFamily="2" charset="77"/>
              </a:rPr>
              <a:t>DevOps - Planification</a:t>
            </a:r>
            <a:endParaRPr lang="en-GB" sz="3200" b="1" i="0" u="none" strike="noStrike" dirty="0">
              <a:solidFill>
                <a:srgbClr val="FC00BB"/>
              </a:solidFill>
              <a:effectLst/>
              <a:latin typeface="Oxygen" panose="02000503000000000000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C8F75A-9824-DD95-CEFC-F87B0684A4D9}"/>
              </a:ext>
            </a:extLst>
          </p:cNvPr>
          <p:cNvSpPr txBox="1"/>
          <p:nvPr/>
        </p:nvSpPr>
        <p:spPr>
          <a:xfrm>
            <a:off x="848226" y="2678897"/>
            <a:ext cx="1103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Where teams </a:t>
            </a:r>
            <a:r>
              <a:rPr lang="en-GB" b="1" dirty="0">
                <a:solidFill>
                  <a:srgbClr val="FF7B00"/>
                </a:solidFill>
              </a:rPr>
              <a:t>manage</a:t>
            </a:r>
            <a:r>
              <a:rPr lang="en-GB" dirty="0"/>
              <a:t> changes, bugs or new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5EDB3-4F6B-E263-90C1-EDC35D73511E}"/>
              </a:ext>
            </a:extLst>
          </p:cNvPr>
          <p:cNvSpPr txBox="1"/>
          <p:nvPr/>
        </p:nvSpPr>
        <p:spPr>
          <a:xfrm>
            <a:off x="848226" y="3144506"/>
            <a:ext cx="10852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Project managers and product owners review the </a:t>
            </a:r>
            <a:r>
              <a:rPr lang="en-GB" b="1" dirty="0">
                <a:solidFill>
                  <a:srgbClr val="FF7B00"/>
                </a:solidFill>
              </a:rPr>
              <a:t>feedback</a:t>
            </a:r>
            <a:r>
              <a:rPr lang="en-GB" dirty="0"/>
              <a:t> gathered from the previous development cycle and use it to determine what backlog items provide the </a:t>
            </a:r>
            <a:r>
              <a:rPr lang="en-GB" b="1" dirty="0">
                <a:solidFill>
                  <a:srgbClr val="FF7B00"/>
                </a:solidFill>
              </a:rPr>
              <a:t>most value </a:t>
            </a:r>
            <a:r>
              <a:rPr lang="en-GB" dirty="0"/>
              <a:t>to end users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750F8-C699-49F9-DCFA-14CA91BB1093}"/>
              </a:ext>
            </a:extLst>
          </p:cNvPr>
          <p:cNvSpPr txBox="1"/>
          <p:nvPr/>
        </p:nvSpPr>
        <p:spPr>
          <a:xfrm>
            <a:off x="848226" y="2212791"/>
            <a:ext cx="998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Where sprints are </a:t>
            </a:r>
            <a:r>
              <a:rPr lang="en-GB" b="1" dirty="0">
                <a:solidFill>
                  <a:srgbClr val="FF7B00"/>
                </a:solidFill>
              </a:rPr>
              <a:t>planned</a:t>
            </a:r>
            <a:r>
              <a:rPr lang="en-GB" dirty="0"/>
              <a:t>, and individual issues are </a:t>
            </a:r>
            <a:r>
              <a:rPr lang="en-GB" b="1" dirty="0">
                <a:solidFill>
                  <a:srgbClr val="FF7B00"/>
                </a:solidFill>
              </a:rPr>
              <a:t>assigned</a:t>
            </a:r>
            <a:r>
              <a:rPr lang="en-GB" dirty="0"/>
              <a:t> to various members of the team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7B053D-B9EF-8041-1DCE-4CD75752F67A}"/>
              </a:ext>
            </a:extLst>
          </p:cNvPr>
          <p:cNvSpPr txBox="1"/>
          <p:nvPr/>
        </p:nvSpPr>
        <p:spPr>
          <a:xfrm>
            <a:off x="848226" y="1470183"/>
            <a:ext cx="10413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1D35"/>
                </a:solidFill>
                <a:latin typeface="Google Sans"/>
              </a:rPr>
              <a:t>W</a:t>
            </a:r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hen teams </a:t>
            </a:r>
            <a:r>
              <a:rPr lang="en-GB" b="1" i="0" dirty="0">
                <a:solidFill>
                  <a:srgbClr val="FF7B00"/>
                </a:solidFill>
                <a:effectLst/>
                <a:latin typeface="Google Sans"/>
              </a:rPr>
              <a:t>define</a:t>
            </a:r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, </a:t>
            </a:r>
            <a:r>
              <a:rPr lang="en-GB" b="1" i="0" dirty="0">
                <a:solidFill>
                  <a:srgbClr val="FF7B00"/>
                </a:solidFill>
                <a:effectLst/>
                <a:latin typeface="Google Sans"/>
              </a:rPr>
              <a:t>describe</a:t>
            </a:r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, and </a:t>
            </a:r>
            <a:r>
              <a:rPr lang="en-GB" b="1" i="0" dirty="0">
                <a:solidFill>
                  <a:srgbClr val="FF7B00"/>
                </a:solidFill>
                <a:effectLst/>
                <a:latin typeface="Google Sans"/>
              </a:rPr>
              <a:t>ideate</a:t>
            </a:r>
            <a:r>
              <a:rPr lang="en-GB" b="0" i="0" dirty="0">
                <a:solidFill>
                  <a:srgbClr val="001D35"/>
                </a:solidFill>
                <a:effectLst/>
                <a:latin typeface="Google Sans"/>
              </a:rPr>
              <a:t> the features and capabilities of the systems and applications they are building</a:t>
            </a:r>
            <a:endParaRPr lang="en-US" dirty="0"/>
          </a:p>
        </p:txBody>
      </p:sp>
      <p:pic>
        <p:nvPicPr>
          <p:cNvPr id="16" name="Picture 15" descr="A diagram of a scrum process&#10;&#10;Description automatically generated">
            <a:extLst>
              <a:ext uri="{FF2B5EF4-FFF2-40B4-BE49-F238E27FC236}">
                <a16:creationId xmlns:a16="http://schemas.microsoft.com/office/drawing/2014/main" id="{CFEE655D-92CB-FFFB-F64E-6052FEDB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4161934"/>
            <a:ext cx="2802680" cy="1868453"/>
          </a:xfrm>
          <a:prstGeom prst="rect">
            <a:avLst/>
          </a:prstGeom>
        </p:spPr>
      </p:pic>
      <p:pic>
        <p:nvPicPr>
          <p:cNvPr id="18" name="Picture 17" descr="A person and person working on a project&#10;&#10;Description automatically generated">
            <a:extLst>
              <a:ext uri="{FF2B5EF4-FFF2-40B4-BE49-F238E27FC236}">
                <a16:creationId xmlns:a16="http://schemas.microsoft.com/office/drawing/2014/main" id="{7A4B7CFD-A2B9-D49D-DA43-0D63D502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229" y="3887114"/>
            <a:ext cx="2418094" cy="24180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797CBB-52CE-2526-149E-28960186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653" y="4103793"/>
            <a:ext cx="1846847" cy="565017"/>
          </a:xfrm>
          <a:prstGeom prst="rect">
            <a:avLst/>
          </a:prstGeom>
        </p:spPr>
      </p:pic>
      <p:pic>
        <p:nvPicPr>
          <p:cNvPr id="22" name="Picture 21" descr="A blue and black logo&#10;&#10;Description automatically generated">
            <a:extLst>
              <a:ext uri="{FF2B5EF4-FFF2-40B4-BE49-F238E27FC236}">
                <a16:creationId xmlns:a16="http://schemas.microsoft.com/office/drawing/2014/main" id="{C2DE41A7-ACE3-BEA2-26A0-C875673CB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210" y="5595016"/>
            <a:ext cx="1638290" cy="1111307"/>
          </a:xfrm>
          <a:prstGeom prst="rect">
            <a:avLst/>
          </a:prstGeom>
        </p:spPr>
      </p:pic>
      <p:pic>
        <p:nvPicPr>
          <p:cNvPr id="24" name="Picture 2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F15441A-2D79-0A77-F302-2711A9E55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142" y="5039323"/>
            <a:ext cx="1846847" cy="47036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203D29B-352A-65FB-C04C-CEE8DF6C8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4160" y="5213028"/>
            <a:ext cx="1036260" cy="1092179"/>
          </a:xfrm>
          <a:prstGeom prst="rect">
            <a:avLst/>
          </a:prstGeom>
        </p:spPr>
      </p:pic>
      <p:pic>
        <p:nvPicPr>
          <p:cNvPr id="28" name="Picture 27" descr="A logo of a company&#10;&#10;Description automatically generated">
            <a:extLst>
              <a:ext uri="{FF2B5EF4-FFF2-40B4-BE49-F238E27FC236}">
                <a16:creationId xmlns:a16="http://schemas.microsoft.com/office/drawing/2014/main" id="{EBC9E29E-33A9-2EB9-F4C1-21662AD7A0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9833" y="4004314"/>
            <a:ext cx="1596140" cy="8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0ABD-787A-BEDD-8CC5-EB85E5013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C00BB"/>
                </a:solidFill>
                <a:latin typeface="Oxygen"/>
                <a:ea typeface="+mj-lt"/>
                <a:cs typeface="+mj-lt"/>
              </a:rPr>
              <a:t>DevOps - Code: Quality software</a:t>
            </a:r>
            <a:endParaRPr lang="en-US" sz="3200" dirty="0">
              <a:solidFill>
                <a:srgbClr val="FC00BB"/>
              </a:solidFill>
              <a:latin typeface="Aptos Display" panose="0211000402020202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EFA4F-B87F-11E2-E9EF-2328B9ACDD64}"/>
              </a:ext>
            </a:extLst>
          </p:cNvPr>
          <p:cNvSpPr txBox="1"/>
          <p:nvPr/>
        </p:nvSpPr>
        <p:spPr>
          <a:xfrm>
            <a:off x="1024128" y="17284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Where developers write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Q</a:t>
            </a:r>
            <a:r>
              <a:rPr lang="en-US" b="1" dirty="0">
                <a:solidFill>
                  <a:srgbClr val="FF7B00"/>
                </a:solidFill>
                <a:ea typeface="+mn-lt"/>
                <a:cs typeface="+mn-lt"/>
              </a:rPr>
              <a:t>uality</a:t>
            </a:r>
            <a:r>
              <a:rPr lang="en-US" sz="1800" dirty="0">
                <a:ea typeface="+mn-lt"/>
                <a:cs typeface="+mn-lt"/>
              </a:rPr>
              <a:t> software.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46700-D24D-1EC2-583C-C326963FB5EE}"/>
              </a:ext>
            </a:extLst>
          </p:cNvPr>
          <p:cNvSpPr txBox="1"/>
          <p:nvPr/>
        </p:nvSpPr>
        <p:spPr>
          <a:xfrm>
            <a:off x="1024128" y="2162776"/>
            <a:ext cx="790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Collaboration</a:t>
            </a:r>
            <a:r>
              <a:rPr lang="en-US" sz="1800" dirty="0">
                <a:ea typeface="+mn-lt"/>
                <a:cs typeface="+mn-lt"/>
              </a:rPr>
              <a:t> is key; teams work together using version control.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C3A3E-593E-03A7-E215-B74C6BF4E193}"/>
              </a:ext>
            </a:extLst>
          </p:cNvPr>
          <p:cNvSpPr txBox="1"/>
          <p:nvPr/>
        </p:nvSpPr>
        <p:spPr>
          <a:xfrm>
            <a:off x="1024128" y="2595928"/>
            <a:ext cx="847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Developers follow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coding standards</a:t>
            </a:r>
            <a:r>
              <a:rPr lang="en-US" sz="1800" dirty="0">
                <a:ea typeface="+mn-lt"/>
                <a:cs typeface="+mn-lt"/>
              </a:rPr>
              <a:t> for quality and maintainability.</a:t>
            </a:r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B211E-9E66-4BBD-E8A6-9356C3474269}"/>
              </a:ext>
            </a:extLst>
          </p:cNvPr>
          <p:cNvSpPr txBox="1"/>
          <p:nvPr/>
        </p:nvSpPr>
        <p:spPr>
          <a:xfrm>
            <a:off x="1024128" y="3029080"/>
            <a:ext cx="9290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Have a unique </a:t>
            </a: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repository</a:t>
            </a:r>
            <a:r>
              <a:rPr lang="en-GB" dirty="0">
                <a:ea typeface="+mn-lt"/>
                <a:cs typeface="+mn-lt"/>
              </a:rPr>
              <a:t> for </a:t>
            </a:r>
            <a:r>
              <a:rPr lang="en-GB" dirty="0"/>
              <a:t>version control systems</a:t>
            </a:r>
            <a:r>
              <a:rPr lang="en-GB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C9BCE-02CD-7A2C-7D0D-3832F6EC391A}"/>
              </a:ext>
            </a:extLst>
          </p:cNvPr>
          <p:cNvSpPr txBox="1"/>
          <p:nvPr/>
        </p:nvSpPr>
        <p:spPr>
          <a:xfrm>
            <a:off x="1024128" y="3459589"/>
            <a:ext cx="9460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Ensures that the necessary </a:t>
            </a: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development tools </a:t>
            </a:r>
            <a:r>
              <a:rPr lang="en-GB" dirty="0">
                <a:ea typeface="+mn-lt"/>
                <a:cs typeface="+mn-lt"/>
              </a:rPr>
              <a:t>are provided to all the team members.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27" name="Picture 26" descr="A logo with blue text&#10;&#10;Description automatically generated">
            <a:extLst>
              <a:ext uri="{FF2B5EF4-FFF2-40B4-BE49-F238E27FC236}">
                <a16:creationId xmlns:a16="http://schemas.microsoft.com/office/drawing/2014/main" id="{4160EF09-CAF0-C058-ED15-262727C7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101" y="5242161"/>
            <a:ext cx="2043926" cy="1534124"/>
          </a:xfrm>
          <a:prstGeom prst="rect">
            <a:avLst/>
          </a:prstGeom>
        </p:spPr>
      </p:pic>
      <p:pic>
        <p:nvPicPr>
          <p:cNvPr id="29" name="Picture 28" descr="A logo with blue letters&#10;&#10;Description automatically generated">
            <a:extLst>
              <a:ext uri="{FF2B5EF4-FFF2-40B4-BE49-F238E27FC236}">
                <a16:creationId xmlns:a16="http://schemas.microsoft.com/office/drawing/2014/main" id="{78B8D6DC-F17C-EE8A-EC3B-9B0048BEC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01" y="4673809"/>
            <a:ext cx="1993900" cy="1016000"/>
          </a:xfrm>
          <a:prstGeom prst="rect">
            <a:avLst/>
          </a:prstGeom>
        </p:spPr>
      </p:pic>
      <p:pic>
        <p:nvPicPr>
          <p:cNvPr id="31" name="Picture 3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BD471E-4843-8BF9-4B08-040B4E75C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805" y="4226161"/>
            <a:ext cx="1806222" cy="1016000"/>
          </a:xfrm>
          <a:prstGeom prst="rect">
            <a:avLst/>
          </a:prstGeom>
        </p:spPr>
      </p:pic>
      <p:pic>
        <p:nvPicPr>
          <p:cNvPr id="33" name="Picture 32" descr="A person sitting on the floor with a computer&#10;&#10;Description automatically generated">
            <a:extLst>
              <a:ext uri="{FF2B5EF4-FFF2-40B4-BE49-F238E27FC236}">
                <a16:creationId xmlns:a16="http://schemas.microsoft.com/office/drawing/2014/main" id="{2EEAF5D5-E3E2-4F0F-0FDB-A5DFC1BA6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025" y="3743651"/>
            <a:ext cx="4016039" cy="267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9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1"/>
      <p:bldP spid="9" grpId="0"/>
      <p:bldP spid="13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DC72-A6B3-40EA-FF08-799855BA5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C00BB"/>
                </a:solidFill>
                <a:latin typeface="Oxygen"/>
                <a:ea typeface="+mj-lt"/>
                <a:cs typeface="+mj-lt"/>
              </a:rPr>
              <a:t>DevOps - Build: Compiling Code into Artifacts</a:t>
            </a:r>
            <a:endParaRPr lang="en-US" sz="3200" dirty="0">
              <a:solidFill>
                <a:srgbClr val="FC00BB"/>
              </a:solidFill>
              <a:latin typeface="Oxyg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0067B-B3DC-26A2-03D1-DF08AC2E99E4}"/>
              </a:ext>
            </a:extLst>
          </p:cNvPr>
          <p:cNvSpPr txBox="1"/>
          <p:nvPr/>
        </p:nvSpPr>
        <p:spPr>
          <a:xfrm>
            <a:off x="838199" y="1793114"/>
            <a:ext cx="861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Where </a:t>
            </a: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Artifacts </a:t>
            </a:r>
            <a:r>
              <a:rPr lang="en-GB" dirty="0">
                <a:ea typeface="+mn-lt"/>
                <a:cs typeface="+mn-lt"/>
              </a:rPr>
              <a:t>(functional product) are generated based on the new code.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08FB7-C6E1-4874-5C3D-CB415B281674}"/>
              </a:ext>
            </a:extLst>
          </p:cNvPr>
          <p:cNvSpPr txBox="1"/>
          <p:nvPr/>
        </p:nvSpPr>
        <p:spPr>
          <a:xfrm>
            <a:off x="838199" y="23623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Continuous Integration </a:t>
            </a:r>
            <a:r>
              <a:rPr lang="en-GB" dirty="0">
                <a:ea typeface="+mn-lt"/>
                <a:cs typeface="+mn-lt"/>
              </a:rPr>
              <a:t>– release process.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6CF4D6-76A8-9C45-228C-1DD0D0126BBB}"/>
              </a:ext>
            </a:extLst>
          </p:cNvPr>
          <p:cNvSpPr txBox="1"/>
          <p:nvPr/>
        </p:nvSpPr>
        <p:spPr>
          <a:xfrm>
            <a:off x="1821873" y="2870646"/>
            <a:ext cx="3110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Automation</a:t>
            </a:r>
            <a:r>
              <a:rPr lang="en-GB" dirty="0">
                <a:ea typeface="+mn-lt"/>
                <a:cs typeface="+mn-lt"/>
              </a:rPr>
              <a:t> component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26B6F-71D3-825D-A24E-666560201214}"/>
              </a:ext>
            </a:extLst>
          </p:cNvPr>
          <p:cNvSpPr txBox="1"/>
          <p:nvPr/>
        </p:nvSpPr>
        <p:spPr>
          <a:xfrm>
            <a:off x="5718462" y="2870646"/>
            <a:ext cx="3110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Integrate </a:t>
            </a: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frequently</a:t>
            </a:r>
            <a:endParaRPr lang="en-US" b="1" dirty="0">
              <a:solidFill>
                <a:srgbClr val="FF7B00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28D22-F1AD-8868-2947-661321CFFA5E}"/>
              </a:ext>
            </a:extLst>
          </p:cNvPr>
          <p:cNvSpPr txBox="1"/>
          <p:nvPr/>
        </p:nvSpPr>
        <p:spPr>
          <a:xfrm>
            <a:off x="838199" y="3496122"/>
            <a:ext cx="861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ea typeface="+mn-lt"/>
                <a:cs typeface="+mn-lt"/>
              </a:rPr>
              <a:t>Goals of CI: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52B2E-4843-AB04-8503-3F7C9ED78609}"/>
              </a:ext>
            </a:extLst>
          </p:cNvPr>
          <p:cNvSpPr txBox="1"/>
          <p:nvPr/>
        </p:nvSpPr>
        <p:spPr>
          <a:xfrm>
            <a:off x="1087580" y="4004404"/>
            <a:ext cx="861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Find</a:t>
            </a:r>
            <a:r>
              <a:rPr lang="en-GB" dirty="0">
                <a:ea typeface="+mn-lt"/>
                <a:cs typeface="+mn-lt"/>
              </a:rPr>
              <a:t> and </a:t>
            </a: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address</a:t>
            </a:r>
            <a:r>
              <a:rPr lang="en-GB" dirty="0">
                <a:ea typeface="+mn-lt"/>
                <a:cs typeface="+mn-lt"/>
              </a:rPr>
              <a:t> bugs quicker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A6625-FB24-2F8B-4B5E-A0F8A74E7206}"/>
              </a:ext>
            </a:extLst>
          </p:cNvPr>
          <p:cNvSpPr txBox="1"/>
          <p:nvPr/>
        </p:nvSpPr>
        <p:spPr>
          <a:xfrm>
            <a:off x="1087580" y="4476162"/>
            <a:ext cx="3719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Improve</a:t>
            </a:r>
            <a:r>
              <a:rPr lang="en-GB" dirty="0">
                <a:ea typeface="+mn-lt"/>
                <a:cs typeface="+mn-lt"/>
              </a:rPr>
              <a:t> software quality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897A85-6951-EE58-C81B-A92636CDDC8C}"/>
              </a:ext>
            </a:extLst>
          </p:cNvPr>
          <p:cNvSpPr txBox="1"/>
          <p:nvPr/>
        </p:nvSpPr>
        <p:spPr>
          <a:xfrm>
            <a:off x="1087577" y="4947920"/>
            <a:ext cx="8610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Reduce</a:t>
            </a:r>
            <a:r>
              <a:rPr lang="en-GB" dirty="0">
                <a:ea typeface="+mn-lt"/>
                <a:cs typeface="+mn-lt"/>
              </a:rPr>
              <a:t> time for validation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1C9363-2531-9989-A501-92F73EE12FD4}"/>
              </a:ext>
            </a:extLst>
          </p:cNvPr>
          <p:cNvSpPr txBox="1"/>
          <p:nvPr/>
        </p:nvSpPr>
        <p:spPr>
          <a:xfrm>
            <a:off x="1087576" y="5419678"/>
            <a:ext cx="3719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7B00"/>
                </a:solidFill>
                <a:ea typeface="+mn-lt"/>
                <a:cs typeface="+mn-lt"/>
              </a:rPr>
              <a:t>Release</a:t>
            </a:r>
            <a:r>
              <a:rPr lang="en-GB" dirty="0">
                <a:ea typeface="+mn-lt"/>
                <a:cs typeface="+mn-lt"/>
              </a:rPr>
              <a:t> new software updates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20" name="Picture 19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982E2CBF-0C47-DA7A-6A97-0CC2AD9D1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792" y="3865454"/>
            <a:ext cx="2168059" cy="1627296"/>
          </a:xfrm>
          <a:prstGeom prst="rect">
            <a:avLst/>
          </a:prstGeom>
        </p:spPr>
      </p:pic>
      <p:pic>
        <p:nvPicPr>
          <p:cNvPr id="22" name="Picture 21" descr="A person holding a gear&#10;&#10;Description automatically generated">
            <a:extLst>
              <a:ext uri="{FF2B5EF4-FFF2-40B4-BE49-F238E27FC236}">
                <a16:creationId xmlns:a16="http://schemas.microsoft.com/office/drawing/2014/main" id="{F6970879-F2DF-5E50-521A-0CC80CD4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00" y="2701063"/>
            <a:ext cx="4064144" cy="40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0"/>
      <p:bldP spid="10" grpId="0"/>
      <p:bldP spid="11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582C-0C1F-D584-610A-7131DB50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C00BB"/>
                </a:solidFill>
                <a:latin typeface="Oxygen"/>
                <a:ea typeface="+mj-lt"/>
                <a:cs typeface="+mj-lt"/>
              </a:rPr>
              <a:t>DevOps - Test: Ensuring Quality and Stability</a:t>
            </a:r>
            <a:endParaRPr lang="en-US" sz="3200" b="1" dirty="0">
              <a:solidFill>
                <a:srgbClr val="FC00BB"/>
              </a:solidFill>
              <a:latin typeface="Oxyg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732462-4AEB-BDB8-8B49-BCA3A3F6F086}"/>
              </a:ext>
            </a:extLst>
          </p:cNvPr>
          <p:cNvSpPr txBox="1"/>
          <p:nvPr/>
        </p:nvSpPr>
        <p:spPr>
          <a:xfrm>
            <a:off x="838200" y="1750790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Ensure code </a:t>
            </a:r>
            <a:r>
              <a:rPr lang="en-US" dirty="0">
                <a:solidFill>
                  <a:srgbClr val="FF7B00"/>
                </a:solidFill>
                <a:ea typeface="+mn-lt"/>
                <a:cs typeface="+mn-lt"/>
              </a:rPr>
              <a:t>quality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>
                <a:solidFill>
                  <a:srgbClr val="FF7B00"/>
                </a:solidFill>
                <a:ea typeface="+mn-lt"/>
                <a:cs typeface="+mn-lt"/>
              </a:rPr>
              <a:t>stability</a:t>
            </a:r>
            <a:r>
              <a:rPr lang="en-US" dirty="0">
                <a:ea typeface="+mn-lt"/>
                <a:cs typeface="+mn-lt"/>
              </a:rPr>
              <a:t> system.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76DA7-3C74-BC62-8634-C6CF03AC27F5}"/>
              </a:ext>
            </a:extLst>
          </p:cNvPr>
          <p:cNvSpPr txBox="1"/>
          <p:nvPr/>
        </p:nvSpPr>
        <p:spPr>
          <a:xfrm>
            <a:off x="838200" y="2319089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Different types of tests:</a:t>
            </a:r>
            <a:endParaRPr lang="en-US" sz="1800" dirty="0">
              <a:solidFill>
                <a:srgbClr val="FF7B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C6F86-EC8F-A54C-A7FB-7DEEFE605ABB}"/>
              </a:ext>
            </a:extLst>
          </p:cNvPr>
          <p:cNvSpPr txBox="1"/>
          <p:nvPr/>
        </p:nvSpPr>
        <p:spPr>
          <a:xfrm>
            <a:off x="838200" y="4986402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Automated testing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speeds up the feedback loop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AACF45-34FC-A834-3BBA-A8D96E2C28EB}"/>
              </a:ext>
            </a:extLst>
          </p:cNvPr>
          <p:cNvSpPr txBox="1"/>
          <p:nvPr/>
        </p:nvSpPr>
        <p:spPr>
          <a:xfrm>
            <a:off x="838199" y="5556154"/>
            <a:ext cx="6795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Think of it as a </a:t>
            </a:r>
            <a:r>
              <a:rPr lang="en-US" sz="1800" b="1" dirty="0">
                <a:solidFill>
                  <a:srgbClr val="FF7B00"/>
                </a:solidFill>
              </a:rPr>
              <a:t>stress test </a:t>
            </a:r>
            <a:r>
              <a:rPr lang="en-US" sz="1800" dirty="0"/>
              <a:t>to see if everything I working correctly.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8C60F4-497C-71B2-CDE1-D5E2BB3073B5}"/>
              </a:ext>
            </a:extLst>
          </p:cNvPr>
          <p:cNvSpPr txBox="1"/>
          <p:nvPr/>
        </p:nvSpPr>
        <p:spPr>
          <a:xfrm>
            <a:off x="2251681" y="3020272"/>
            <a:ext cx="1129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Unit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A62B4C-EAEE-34B0-B03D-028F9BAA3693}"/>
              </a:ext>
            </a:extLst>
          </p:cNvPr>
          <p:cNvSpPr txBox="1"/>
          <p:nvPr/>
        </p:nvSpPr>
        <p:spPr>
          <a:xfrm>
            <a:off x="2245963" y="3398418"/>
            <a:ext cx="172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Integration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30C95D-9557-59B5-FDF5-CF921CFC785D}"/>
              </a:ext>
            </a:extLst>
          </p:cNvPr>
          <p:cNvSpPr txBox="1"/>
          <p:nvPr/>
        </p:nvSpPr>
        <p:spPr>
          <a:xfrm>
            <a:off x="2249116" y="3779475"/>
            <a:ext cx="1414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Smoked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7C77E6-F5AE-BA0C-8121-EEDD049C2DB8}"/>
              </a:ext>
            </a:extLst>
          </p:cNvPr>
          <p:cNvSpPr txBox="1"/>
          <p:nvPr/>
        </p:nvSpPr>
        <p:spPr>
          <a:xfrm>
            <a:off x="2245962" y="4151506"/>
            <a:ext cx="1724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End-to-End</a:t>
            </a:r>
            <a:endParaRPr lang="en-US" sz="1400" dirty="0"/>
          </a:p>
        </p:txBody>
      </p:sp>
      <p:pic>
        <p:nvPicPr>
          <p:cNvPr id="25" name="Picture 24" descr="A magnifying glass over a computer monitor&#10;&#10;Description automatically generated">
            <a:extLst>
              <a:ext uri="{FF2B5EF4-FFF2-40B4-BE49-F238E27FC236}">
                <a16:creationId xmlns:a16="http://schemas.microsoft.com/office/drawing/2014/main" id="{0BCE4873-1D1A-EAA8-0F98-B05EF62E4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174" y="1230042"/>
            <a:ext cx="4695444" cy="46954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F13CF1-5C78-CABF-C083-0879D5DC34CC}"/>
              </a:ext>
            </a:extLst>
          </p:cNvPr>
          <p:cNvSpPr txBox="1"/>
          <p:nvPr/>
        </p:nvSpPr>
        <p:spPr>
          <a:xfrm>
            <a:off x="614280" y="3544957"/>
            <a:ext cx="1414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+mn-lt"/>
                <a:cs typeface="+mn-lt"/>
              </a:rPr>
              <a:t>Functional</a:t>
            </a:r>
            <a:endParaRPr lang="en-US" sz="1800" dirty="0">
              <a:solidFill>
                <a:srgbClr val="FF7B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E5607-C2DD-95D2-DB32-273654FCF49C}"/>
              </a:ext>
            </a:extLst>
          </p:cNvPr>
          <p:cNvSpPr txBox="1"/>
          <p:nvPr/>
        </p:nvSpPr>
        <p:spPr>
          <a:xfrm>
            <a:off x="3879082" y="3544555"/>
            <a:ext cx="193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a typeface="+mn-lt"/>
                <a:cs typeface="+mn-lt"/>
              </a:rPr>
              <a:t>Non-Functional</a:t>
            </a:r>
            <a:endParaRPr lang="en-US" sz="1800" dirty="0">
              <a:solidFill>
                <a:srgbClr val="FF7B00"/>
              </a:solidFill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660DFA24-52B5-690C-1DD7-0BF1ADF5E20F}"/>
              </a:ext>
            </a:extLst>
          </p:cNvPr>
          <p:cNvSpPr/>
          <p:nvPr/>
        </p:nvSpPr>
        <p:spPr>
          <a:xfrm>
            <a:off x="1858036" y="3013278"/>
            <a:ext cx="387928" cy="14326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BB2AB8-17FB-2051-5E4A-0FEE21DCD07C}"/>
              </a:ext>
            </a:extLst>
          </p:cNvPr>
          <p:cNvSpPr txBox="1"/>
          <p:nvPr/>
        </p:nvSpPr>
        <p:spPr>
          <a:xfrm>
            <a:off x="6051163" y="3141773"/>
            <a:ext cx="1410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Performance</a:t>
            </a:r>
            <a:endParaRPr 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6C1BF9-4509-31A0-4AB4-25C1D4B8450D}"/>
              </a:ext>
            </a:extLst>
          </p:cNvPr>
          <p:cNvSpPr txBox="1"/>
          <p:nvPr/>
        </p:nvSpPr>
        <p:spPr>
          <a:xfrm>
            <a:off x="6051163" y="3575332"/>
            <a:ext cx="1129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Stability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56AA6A-0F24-3977-0A8B-9DF0E92328C5}"/>
              </a:ext>
            </a:extLst>
          </p:cNvPr>
          <p:cNvSpPr txBox="1"/>
          <p:nvPr/>
        </p:nvSpPr>
        <p:spPr>
          <a:xfrm>
            <a:off x="6051163" y="4013818"/>
            <a:ext cx="11291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7B00"/>
                </a:solidFill>
                <a:ea typeface="+mn-lt"/>
                <a:cs typeface="+mn-lt"/>
              </a:rPr>
              <a:t>Usability</a:t>
            </a:r>
            <a:endParaRPr lang="en-US" sz="14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DA7137B9-F5FD-981F-AA51-A792D526DFE1}"/>
              </a:ext>
            </a:extLst>
          </p:cNvPr>
          <p:cNvSpPr/>
          <p:nvPr/>
        </p:nvSpPr>
        <p:spPr>
          <a:xfrm>
            <a:off x="5639991" y="2989850"/>
            <a:ext cx="387928" cy="14326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4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7" grpId="0"/>
      <p:bldP spid="19" grpId="0"/>
      <p:bldP spid="21" grpId="0"/>
      <p:bldP spid="23" grpId="0"/>
      <p:bldP spid="26" grpId="0"/>
      <p:bldP spid="27" grpId="0"/>
      <p:bldP spid="28" grpId="0" animBg="1"/>
      <p:bldP spid="31" grpId="0"/>
      <p:bldP spid="32" grpId="0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D210FB9E-B6E4-87F8-8C8F-CD1B8E30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664"/>
          <a:stretch/>
        </p:blipFill>
        <p:spPr>
          <a:xfrm>
            <a:off x="6457530" y="1252760"/>
            <a:ext cx="5734470" cy="5322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FF38C9-61C5-F750-AD8D-B32BE43C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FC00BB"/>
                </a:solidFill>
                <a:latin typeface="Oxygen"/>
                <a:ea typeface="+mj-lt"/>
                <a:cs typeface="+mj-lt"/>
              </a:rPr>
              <a:t>DevOps - Release: Preparing for Launch</a:t>
            </a:r>
            <a:endParaRPr lang="en-US" sz="3200" b="1" dirty="0">
              <a:solidFill>
                <a:srgbClr val="FC00BB"/>
              </a:solidFill>
              <a:latin typeface="Oxyge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199E2-3972-FA79-0DD0-E1401454CE1F}"/>
              </a:ext>
            </a:extLst>
          </p:cNvPr>
          <p:cNvSpPr txBox="1"/>
          <p:nvPr/>
        </p:nvSpPr>
        <p:spPr>
          <a:xfrm>
            <a:off x="838200" y="2020916"/>
            <a:ext cx="59228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The release phase involves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coordinating the final steps</a:t>
            </a:r>
            <a:r>
              <a:rPr lang="en-US" sz="1800" dirty="0">
                <a:ea typeface="+mn-lt"/>
                <a:cs typeface="+mn-lt"/>
              </a:rPr>
              <a:t> needed to deliver software, including: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8BB3EC-DBEA-CF8C-DA84-A0E204BE48C7}"/>
              </a:ext>
            </a:extLst>
          </p:cNvPr>
          <p:cNvSpPr txBox="1"/>
          <p:nvPr/>
        </p:nvSpPr>
        <p:spPr>
          <a:xfrm>
            <a:off x="1330036" y="2625724"/>
            <a:ext cx="1745673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B00"/>
                </a:solidFill>
                <a:ea typeface="+mn-lt"/>
                <a:cs typeface="+mn-lt"/>
              </a:rPr>
              <a:t>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805C0-5F66-CC69-113F-4F5E3104E0AE}"/>
              </a:ext>
            </a:extLst>
          </p:cNvPr>
          <p:cNvSpPr txBox="1"/>
          <p:nvPr/>
        </p:nvSpPr>
        <p:spPr>
          <a:xfrm>
            <a:off x="1330036" y="3090877"/>
            <a:ext cx="2147454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B00"/>
                </a:solidFill>
                <a:ea typeface="+mn-lt"/>
                <a:cs typeface="+mn-lt"/>
              </a:rPr>
              <a:t>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95868-3212-B00F-7ECA-C9A23376DAB3}"/>
              </a:ext>
            </a:extLst>
          </p:cNvPr>
          <p:cNvSpPr txBox="1"/>
          <p:nvPr/>
        </p:nvSpPr>
        <p:spPr>
          <a:xfrm>
            <a:off x="1330036" y="3558762"/>
            <a:ext cx="227214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7B00"/>
                </a:solidFill>
                <a:ea typeface="+mn-lt"/>
                <a:cs typeface="+mn-lt"/>
              </a:rPr>
              <a:t>User approvals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3C929F-8EE9-A706-64EF-09CD072BDA87}"/>
              </a:ext>
            </a:extLst>
          </p:cNvPr>
          <p:cNvSpPr txBox="1"/>
          <p:nvPr/>
        </p:nvSpPr>
        <p:spPr>
          <a:xfrm>
            <a:off x="810490" y="416636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It ensures that the product is not just working, but ready for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real-world use</a:t>
            </a:r>
            <a:r>
              <a:rPr lang="en-US" sz="1800" dirty="0">
                <a:ea typeface="+mn-lt"/>
                <a:cs typeface="+mn-lt"/>
              </a:rPr>
              <a:t> by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customers</a:t>
            </a:r>
            <a:r>
              <a:rPr lang="en-US" sz="1800" dirty="0">
                <a:ea typeface="+mn-lt"/>
                <a:cs typeface="+mn-lt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A72FAC-A7F6-6A33-08D9-165ABC94E169}"/>
              </a:ext>
            </a:extLst>
          </p:cNvPr>
          <p:cNvSpPr txBox="1"/>
          <p:nvPr/>
        </p:nvSpPr>
        <p:spPr>
          <a:xfrm>
            <a:off x="810490" y="4952411"/>
            <a:ext cx="62906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This phase is crucial for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minimizing risks</a:t>
            </a:r>
            <a:r>
              <a:rPr lang="en-US" sz="1800" dirty="0">
                <a:ea typeface="+mn-lt"/>
                <a:cs typeface="+mn-lt"/>
              </a:rPr>
              <a:t> before deployment.</a:t>
            </a:r>
          </a:p>
        </p:txBody>
      </p:sp>
    </p:spTree>
    <p:extLst>
      <p:ext uri="{BB962C8B-B14F-4D97-AF65-F5344CB8AC3E}">
        <p14:creationId xmlns:p14="http://schemas.microsoft.com/office/powerpoint/2010/main" val="237522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llips 31">
            <a:extLst>
              <a:ext uri="{FF2B5EF4-FFF2-40B4-BE49-F238E27FC236}">
                <a16:creationId xmlns:a16="http://schemas.microsoft.com/office/drawing/2014/main" id="{BF3419D3-88BF-19B5-4A85-AECBC3BC9B77}"/>
              </a:ext>
            </a:extLst>
          </p:cNvPr>
          <p:cNvSpPr/>
          <p:nvPr/>
        </p:nvSpPr>
        <p:spPr>
          <a:xfrm>
            <a:off x="5625600" y="-1544418"/>
            <a:ext cx="9425423" cy="939367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BBE74-8E99-A594-D6E7-7DD0DA0EB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C00BB"/>
                </a:solidFill>
                <a:latin typeface="Oxygen"/>
                <a:ea typeface="+mj-lt"/>
                <a:cs typeface="+mj-lt"/>
              </a:rPr>
              <a:t>DevOps - Deploy: Delivering the Software</a:t>
            </a:r>
            <a:endParaRPr lang="en-US" sz="3200" b="1" dirty="0">
              <a:solidFill>
                <a:srgbClr val="FC00BB"/>
              </a:solidFill>
              <a:latin typeface="Oxygen"/>
            </a:endParaRPr>
          </a:p>
        </p:txBody>
      </p:sp>
      <p:sp>
        <p:nvSpPr>
          <p:cNvPr id="7" name="textruta 6">
            <a:extLst>
              <a:ext uri="{FF2B5EF4-FFF2-40B4-BE49-F238E27FC236}">
                <a16:creationId xmlns:a16="http://schemas.microsoft.com/office/drawing/2014/main" id="{6FF14270-15EC-D90A-0A35-73B39E4C9BC0}"/>
              </a:ext>
            </a:extLst>
          </p:cNvPr>
          <p:cNvSpPr txBox="1"/>
          <p:nvPr/>
        </p:nvSpPr>
        <p:spPr>
          <a:xfrm>
            <a:off x="5828756" y="2397948"/>
            <a:ext cx="60972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This phase may involve </a:t>
            </a:r>
          </a:p>
          <a:p>
            <a:pPr marL="0" indent="0" algn="ctr">
              <a:buNone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		</a:t>
            </a:r>
            <a:endParaRPr lang="en-US" sz="1800" dirty="0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1800" dirty="0">
                <a:ea typeface="+mn-lt"/>
                <a:cs typeface="+mn-lt"/>
              </a:rPr>
              <a:t>Depending on the organization’s needs.</a:t>
            </a:r>
            <a:endParaRPr lang="en-US" sz="3200" dirty="0">
              <a:ea typeface="+mn-lt"/>
              <a:cs typeface="+mn-lt"/>
            </a:endParaRPr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A9D2534D-53C9-6568-71CC-0D610775CDB2}"/>
              </a:ext>
            </a:extLst>
          </p:cNvPr>
          <p:cNvSpPr txBox="1"/>
          <p:nvPr/>
        </p:nvSpPr>
        <p:spPr>
          <a:xfrm>
            <a:off x="6117175" y="3152420"/>
            <a:ext cx="1742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Rolling Updates</a:t>
            </a:r>
            <a:endParaRPr lang="sv-SE" dirty="0">
              <a:solidFill>
                <a:srgbClr val="FF7B00"/>
              </a:solidFill>
            </a:endParaRPr>
          </a:p>
        </p:txBody>
      </p:sp>
      <p:sp>
        <p:nvSpPr>
          <p:cNvPr id="17" name="textruta 16">
            <a:extLst>
              <a:ext uri="{FF2B5EF4-FFF2-40B4-BE49-F238E27FC236}">
                <a16:creationId xmlns:a16="http://schemas.microsoft.com/office/drawing/2014/main" id="{DC3D2883-05AE-4CA0-8A6C-9FB3CC482C13}"/>
              </a:ext>
            </a:extLst>
          </p:cNvPr>
          <p:cNvSpPr txBox="1"/>
          <p:nvPr/>
        </p:nvSpPr>
        <p:spPr>
          <a:xfrm>
            <a:off x="8113990" y="3152419"/>
            <a:ext cx="1512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Canary </a:t>
            </a:r>
            <a:r>
              <a:rPr lang="en-US" b="1" dirty="0">
                <a:solidFill>
                  <a:srgbClr val="FF7B00"/>
                </a:solidFill>
                <a:ea typeface="+mn-lt"/>
                <a:cs typeface="+mn-lt"/>
              </a:rPr>
              <a:t>R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eleases</a:t>
            </a:r>
            <a:endParaRPr lang="sv-SE" dirty="0">
              <a:solidFill>
                <a:srgbClr val="FF7B00"/>
              </a:solidFill>
            </a:endParaRPr>
          </a:p>
        </p:txBody>
      </p:sp>
      <p:sp>
        <p:nvSpPr>
          <p:cNvPr id="19" name="textruta 18">
            <a:extLst>
              <a:ext uri="{FF2B5EF4-FFF2-40B4-BE49-F238E27FC236}">
                <a16:creationId xmlns:a16="http://schemas.microsoft.com/office/drawing/2014/main" id="{BC433696-8456-DE0B-A732-44A857C8BDB4}"/>
              </a:ext>
            </a:extLst>
          </p:cNvPr>
          <p:cNvSpPr txBox="1"/>
          <p:nvPr/>
        </p:nvSpPr>
        <p:spPr>
          <a:xfrm>
            <a:off x="9880332" y="3152418"/>
            <a:ext cx="17294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Full Deployment</a:t>
            </a:r>
          </a:p>
        </p:txBody>
      </p:sp>
      <p:cxnSp>
        <p:nvCxnSpPr>
          <p:cNvPr id="21" name="Rak koppling 20">
            <a:extLst>
              <a:ext uri="{FF2B5EF4-FFF2-40B4-BE49-F238E27FC236}">
                <a16:creationId xmlns:a16="http://schemas.microsoft.com/office/drawing/2014/main" id="{5693A799-96DC-8C10-41D7-2CAC188D8725}"/>
              </a:ext>
            </a:extLst>
          </p:cNvPr>
          <p:cNvCxnSpPr/>
          <p:nvPr/>
        </p:nvCxnSpPr>
        <p:spPr>
          <a:xfrm flipV="1">
            <a:off x="6925586" y="2798859"/>
            <a:ext cx="0" cy="221315"/>
          </a:xfrm>
          <a:prstGeom prst="line">
            <a:avLst/>
          </a:prstGeom>
          <a:ln>
            <a:solidFill>
              <a:srgbClr val="FC00B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Rak koppling 21">
            <a:extLst>
              <a:ext uri="{FF2B5EF4-FFF2-40B4-BE49-F238E27FC236}">
                <a16:creationId xmlns:a16="http://schemas.microsoft.com/office/drawing/2014/main" id="{A58EE281-D918-70E0-B582-8BBDB56116E4}"/>
              </a:ext>
            </a:extLst>
          </p:cNvPr>
          <p:cNvCxnSpPr/>
          <p:nvPr/>
        </p:nvCxnSpPr>
        <p:spPr>
          <a:xfrm flipV="1">
            <a:off x="8870057" y="2798859"/>
            <a:ext cx="0" cy="221315"/>
          </a:xfrm>
          <a:prstGeom prst="line">
            <a:avLst/>
          </a:prstGeom>
          <a:ln>
            <a:solidFill>
              <a:srgbClr val="FC00B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ak koppling 22">
            <a:extLst>
              <a:ext uri="{FF2B5EF4-FFF2-40B4-BE49-F238E27FC236}">
                <a16:creationId xmlns:a16="http://schemas.microsoft.com/office/drawing/2014/main" id="{99AD8F11-D2EB-724F-4A4A-B1080916EC8B}"/>
              </a:ext>
            </a:extLst>
          </p:cNvPr>
          <p:cNvCxnSpPr/>
          <p:nvPr/>
        </p:nvCxnSpPr>
        <p:spPr>
          <a:xfrm flipV="1">
            <a:off x="10751339" y="2826109"/>
            <a:ext cx="0" cy="221315"/>
          </a:xfrm>
          <a:prstGeom prst="line">
            <a:avLst/>
          </a:prstGeom>
          <a:ln>
            <a:solidFill>
              <a:srgbClr val="FC00B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ak koppling 23">
            <a:extLst>
              <a:ext uri="{FF2B5EF4-FFF2-40B4-BE49-F238E27FC236}">
                <a16:creationId xmlns:a16="http://schemas.microsoft.com/office/drawing/2014/main" id="{7A237FED-D493-B9FD-315F-DC90A29AF5A0}"/>
              </a:ext>
            </a:extLst>
          </p:cNvPr>
          <p:cNvCxnSpPr>
            <a:cxnSpLocks/>
          </p:cNvCxnSpPr>
          <p:nvPr/>
        </p:nvCxnSpPr>
        <p:spPr>
          <a:xfrm flipH="1" flipV="1">
            <a:off x="6925586" y="2798859"/>
            <a:ext cx="3825753" cy="27250"/>
          </a:xfrm>
          <a:prstGeom prst="line">
            <a:avLst/>
          </a:prstGeom>
          <a:ln>
            <a:solidFill>
              <a:srgbClr val="FC00B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DEE0D8-6AE5-3B96-9986-15209CED9C38}"/>
              </a:ext>
            </a:extLst>
          </p:cNvPr>
          <p:cNvSpPr txBox="1"/>
          <p:nvPr/>
        </p:nvSpPr>
        <p:spPr>
          <a:xfrm>
            <a:off x="701714" y="2128241"/>
            <a:ext cx="45997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The deploy phase focuses on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executing the plan</a:t>
            </a:r>
            <a:r>
              <a:rPr lang="en-US" sz="1800" dirty="0">
                <a:ea typeface="+mn-lt"/>
                <a:cs typeface="+mn-lt"/>
              </a:rPr>
              <a:t> created in the release phase.</a:t>
            </a:r>
            <a:endParaRPr lang="en-US" sz="1800" dirty="0"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697D67-D73C-A338-6F5A-42C9CAFDF0C1}"/>
              </a:ext>
            </a:extLst>
          </p:cNvPr>
          <p:cNvSpPr txBox="1"/>
          <p:nvPr/>
        </p:nvSpPr>
        <p:spPr>
          <a:xfrm>
            <a:off x="701714" y="2908332"/>
            <a:ext cx="4465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It includes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automated processes</a:t>
            </a:r>
            <a:r>
              <a:rPr lang="en-US" sz="1800" dirty="0">
                <a:ea typeface="+mn-lt"/>
                <a:cs typeface="+mn-lt"/>
              </a:rPr>
              <a:t> like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CI/CD pipelines</a:t>
            </a:r>
            <a:r>
              <a:rPr lang="en-US" sz="1800" dirty="0">
                <a:ea typeface="+mn-lt"/>
                <a:cs typeface="+mn-lt"/>
              </a:rPr>
              <a:t> to handle deployment quickly and accurately.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FDA0F3-ECAE-0A8C-AE80-521522E521D2}"/>
              </a:ext>
            </a:extLst>
          </p:cNvPr>
          <p:cNvSpPr txBox="1"/>
          <p:nvPr/>
        </p:nvSpPr>
        <p:spPr>
          <a:xfrm>
            <a:off x="701714" y="3965422"/>
            <a:ext cx="4465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Deployment ensures that the product is available in the </a:t>
            </a:r>
            <a:r>
              <a:rPr lang="en-US" sz="1800" b="1" dirty="0">
                <a:solidFill>
                  <a:srgbClr val="FF7B00"/>
                </a:solidFill>
                <a:ea typeface="+mn-lt"/>
                <a:cs typeface="+mn-lt"/>
              </a:rPr>
              <a:t>production environment</a:t>
            </a:r>
            <a:r>
              <a:rPr lang="en-US" sz="1800" dirty="0">
                <a:ea typeface="+mn-lt"/>
                <a:cs typeface="+mn-lt"/>
              </a:rPr>
              <a:t>, where it is visible and accessible to end-users.</a:t>
            </a:r>
          </a:p>
        </p:txBody>
      </p:sp>
    </p:spTree>
    <p:extLst>
      <p:ext uri="{BB962C8B-B14F-4D97-AF65-F5344CB8AC3E}">
        <p14:creationId xmlns:p14="http://schemas.microsoft.com/office/powerpoint/2010/main" val="222416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1" animBg="1"/>
      <p:bldP spid="7" grpId="0"/>
      <p:bldP spid="15" grpId="0"/>
      <p:bldP spid="17" grpId="0"/>
      <p:bldP spid="19" grpId="0"/>
      <p:bldP spid="5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docMetadata/LabelInfo.xml><?xml version="1.0" encoding="utf-8"?>
<clbl:labelList xmlns:clbl="http://schemas.microsoft.com/office/2020/mipLabelMetadata">
  <clbl:label id="{3e2bd7fb-b01b-43ed-a1b6-ced4300031bb}" enabled="1" method="Standard" siteId="{b13f9473-2468-4dd0-923e-e80d8f94602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646</Words>
  <Application>Microsoft Macintosh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Aptos</vt:lpstr>
      <vt:lpstr>Aptos Display</vt:lpstr>
      <vt:lpstr>Arial</vt:lpstr>
      <vt:lpstr>Google Sans</vt:lpstr>
      <vt:lpstr>Oxygen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DevOps - Code: Quality software</vt:lpstr>
      <vt:lpstr>DevOps - Build: Compiling Code into Artifacts</vt:lpstr>
      <vt:lpstr>DevOps - Test: Ensuring Quality and Stability</vt:lpstr>
      <vt:lpstr>DevOps - Release: Preparing for Launch</vt:lpstr>
      <vt:lpstr>DevOps - Deploy: Delivering the Software</vt:lpstr>
      <vt:lpstr>DevOps - Operate: Keeping the System Running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Narcis Girones Sancho</dc:creator>
  <cp:lastModifiedBy>Narcis Girones Sancho</cp:lastModifiedBy>
  <cp:revision>142</cp:revision>
  <dcterms:created xsi:type="dcterms:W3CDTF">2024-10-11T15:11:25Z</dcterms:created>
  <dcterms:modified xsi:type="dcterms:W3CDTF">2024-10-23T20:33:38Z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17377ac-e5ac-4c41-ba53-0bbd98a190e5_Enabled">
    <vt:lpwstr>true</vt:lpwstr>
  </property>
  <property fmtid="{D5CDD505-2E9C-101B-9397-08002B2CF9AE}" pid="3" name="MSIP_Label_917377ac-e5ac-4c41-ba53-0bbd98a190e5_SetDate">
    <vt:lpwstr>2024-10-14T12:04:19Z</vt:lpwstr>
  </property>
  <property fmtid="{D5CDD505-2E9C-101B-9397-08002B2CF9AE}" pid="4" name="MSIP_Label_917377ac-e5ac-4c41-ba53-0bbd98a190e5_Method">
    <vt:lpwstr>Standard</vt:lpwstr>
  </property>
  <property fmtid="{D5CDD505-2E9C-101B-9397-08002B2CF9AE}" pid="5" name="MSIP_Label_917377ac-e5ac-4c41-ba53-0bbd98a190e5_Name">
    <vt:lpwstr>AIP Sensitivity Labels</vt:lpwstr>
  </property>
  <property fmtid="{D5CDD505-2E9C-101B-9397-08002B2CF9AE}" pid="6" name="MSIP_Label_917377ac-e5ac-4c41-ba53-0bbd98a190e5_SiteId">
    <vt:lpwstr>de73f96d-8ea1-4b80-a6a2-5165bfd494db</vt:lpwstr>
  </property>
  <property fmtid="{D5CDD505-2E9C-101B-9397-08002B2CF9AE}" pid="7" name="MSIP_Label_917377ac-e5ac-4c41-ba53-0bbd98a190e5_ActionId">
    <vt:lpwstr>a54f5977-8cce-4576-abc9-6be273bfc12c</vt:lpwstr>
  </property>
  <property fmtid="{D5CDD505-2E9C-101B-9397-08002B2CF9AE}" pid="8" name="MSIP_Label_917377ac-e5ac-4c41-ba53-0bbd98a190e5_ContentBits">
    <vt:lpwstr>0</vt:lpwstr>
  </property>
</Properties>
</file>